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0469" autoAdjust="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0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aperBackingColor.jpg"/>
          <p:cNvPicPr>
            <a:picLocks noChangeAspect="1"/>
          </p:cNvPicPr>
          <p:nvPr/>
        </p:nvPicPr>
        <p:blipFill>
          <a:blip r:embed="rId2"/>
          <a:srcRect l="469" t="13915"/>
          <a:stretch>
            <a:fillRect/>
          </a:stretch>
        </p:blipFill>
        <p:spPr>
          <a:xfrm>
            <a:off x="1613903" y="699248"/>
            <a:ext cx="5916194" cy="3837694"/>
          </a:xfrm>
          <a:prstGeom prst="rect">
            <a:avLst/>
          </a:prstGeom>
          <a:solidFill>
            <a:srgbClr val="FFFFFF">
              <a:shade val="85000"/>
            </a:srgbClr>
          </a:solidFill>
          <a:ln w="22225" cap="sq">
            <a:solidFill>
              <a:srgbClr val="FDFDFD"/>
            </a:solidFill>
            <a:miter lim="800000"/>
          </a:ln>
          <a:effectLst>
            <a:outerShdw blurRad="57150" dist="37500" dir="7560000" sy="98000" kx="80000" ky="63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EDEB2-AA89-E740-AB77-F9F3E7E9836E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E9D8-287D-1D4A-9425-18C1759A58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9569" y="1143000"/>
            <a:ext cx="5724862" cy="184696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6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69" y="2994212"/>
            <a:ext cx="5724862" cy="1007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90000"/>
              <a:buFont typeface="Wingdings" pitchFamily="2" charset="2"/>
              <a:buNone/>
              <a:defRPr sz="2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EDEB2-AA89-E740-AB77-F9F3E7E9836E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E9D8-287D-1D4A-9425-18C1759A58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EDEB2-AA89-E740-AB77-F9F3E7E9836E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E9D8-287D-1D4A-9425-18C1759A58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363" y="1143000"/>
            <a:ext cx="3807662" cy="1341344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199" y="605118"/>
            <a:ext cx="3776472" cy="556549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0363" y="2618815"/>
            <a:ext cx="3807662" cy="3133164"/>
          </a:xfrm>
        </p:spPr>
        <p:txBody>
          <a:bodyPr>
            <a:normAutofit/>
          </a:bodyPr>
          <a:lstStyle>
            <a:lvl1pPr marL="0" indent="0" algn="ctr">
              <a:spcBef>
                <a:spcPts val="18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EDEB2-AA89-E740-AB77-F9F3E7E9836E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E9D8-287D-1D4A-9425-18C1759A58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EDEB2-AA89-E740-AB77-F9F3E7E9836E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E9D8-287D-1D4A-9425-18C1759A58E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pictureCaptionBacking.png"/>
          <p:cNvPicPr>
            <a:picLocks noChangeAspect="1"/>
          </p:cNvPicPr>
          <p:nvPr/>
        </p:nvPicPr>
        <p:blipFill>
          <a:blip r:embed="rId2"/>
          <a:srcRect l="52272" t="8889" r="5152" b="16566"/>
          <a:stretch>
            <a:fillRect/>
          </a:stretch>
        </p:blipFill>
        <p:spPr>
          <a:xfrm>
            <a:off x="4594412" y="663388"/>
            <a:ext cx="3893127" cy="511232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725487" y="1143000"/>
            <a:ext cx="3792537" cy="1341344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487" y="2618815"/>
            <a:ext cx="3792537" cy="3133164"/>
          </a:xfrm>
        </p:spPr>
        <p:txBody>
          <a:bodyPr>
            <a:normAutofit/>
          </a:bodyPr>
          <a:lstStyle>
            <a:lvl1pPr marL="0" indent="0" algn="ctr">
              <a:spcBef>
                <a:spcPts val="18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29938" y="864971"/>
            <a:ext cx="3422075" cy="47091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487" y="462896"/>
            <a:ext cx="7718425" cy="828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5489" y="1598613"/>
            <a:ext cx="7718424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EDEB2-AA89-E740-AB77-F9F3E7E9836E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E9D8-287D-1D4A-9425-18C1759A58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685801"/>
            <a:ext cx="1066800" cy="5484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5488" y="685757"/>
            <a:ext cx="6437312" cy="54822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EDEB2-AA89-E740-AB77-F9F3E7E9836E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E9D8-287D-1D4A-9425-18C1759A58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EDEB2-AA89-E740-AB77-F9F3E7E9836E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E9D8-287D-1D4A-9425-18C1759A58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hotoBacking-r.png"/>
          <p:cNvPicPr>
            <a:picLocks noChangeAspect="1"/>
          </p:cNvPicPr>
          <p:nvPr/>
        </p:nvPicPr>
        <p:blipFill>
          <a:blip r:embed="rId2"/>
          <a:srcRect l="17353" t="9412" r="17500" b="32353"/>
          <a:stretch>
            <a:fillRect/>
          </a:stretch>
        </p:blipFill>
        <p:spPr>
          <a:xfrm>
            <a:off x="1586753" y="645459"/>
            <a:ext cx="5957047" cy="399377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ECAEDEB2-AA89-E740-AB77-F9F3E7E9836E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93AAE9D8-287D-1D4A-9425-18C1759A58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435" y="4953000"/>
            <a:ext cx="8095130" cy="857250"/>
          </a:xfrm>
        </p:spPr>
        <p:txBody>
          <a:bodyPr anchor="b" anchorCtr="0">
            <a:noAutofit/>
          </a:bodyPr>
          <a:lstStyle>
            <a:lvl1pPr>
              <a:defRPr sz="54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4435" y="5791200"/>
            <a:ext cx="8095130" cy="5072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764792" y="804672"/>
            <a:ext cx="5638800" cy="3657600"/>
          </a:xfrm>
        </p:spPr>
        <p:txBody>
          <a:bodyPr/>
          <a:lstStyle>
            <a:lvl1pPr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818" y="2514600"/>
            <a:ext cx="8162365" cy="914400"/>
          </a:xfrm>
        </p:spPr>
        <p:txBody>
          <a:bodyPr anchor="b" anchorCtr="0"/>
          <a:lstStyle>
            <a:lvl1pPr algn="ctr">
              <a:defRPr sz="5400" b="0" cap="none" baseline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818" y="3429000"/>
            <a:ext cx="8162365" cy="701000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ECAEDEB2-AA89-E740-AB77-F9F3E7E9836E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93AAE9D8-287D-1D4A-9425-18C1759A58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EDEB2-AA89-E740-AB77-F9F3E7E9836E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E9D8-287D-1D4A-9425-18C1759A58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598613"/>
            <a:ext cx="3773488" cy="427877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3900" y="2174875"/>
            <a:ext cx="3773488" cy="39973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98613"/>
            <a:ext cx="3776472" cy="427877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776472" cy="39973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EDEB2-AA89-E740-AB77-F9F3E7E9836E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E9D8-287D-1D4A-9425-18C1759A58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7707406" cy="223113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EDEB2-AA89-E740-AB77-F9F3E7E9836E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E9D8-287D-1D4A-9425-18C1759A58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23900" y="3914170"/>
            <a:ext cx="7707406" cy="223113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EDEB2-AA89-E740-AB77-F9F3E7E9836E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E9D8-287D-1D4A-9425-18C1759A58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EDEB2-AA89-E740-AB77-F9F3E7E9836E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AE9D8-287D-1D4A-9425-18C1759A58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239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6141" y="314979"/>
            <a:ext cx="769171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6141" y="1586753"/>
            <a:ext cx="7691719" cy="4571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CAEDEB2-AA89-E740-AB77-F9F3E7E9836E}" type="datetimeFigureOut">
              <a:rPr lang="en-US" smtClean="0"/>
              <a:pPr/>
              <a:t>2/8/11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AAE9D8-287D-1D4A-9425-18C1759A58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400"/>
        </a:spcBef>
        <a:buSzPct val="90000"/>
        <a:buFont typeface="Wingdings" pitchFamily="2" charset="2"/>
        <a:buChar char="v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63650" indent="-349250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33655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457200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pVLWI0DVdQA&amp;feature=relmf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U.S.D.A.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United </a:t>
            </a:r>
            <a:r>
              <a:rPr lang="en-US" dirty="0" smtClean="0"/>
              <a:t>States Department of Agriculture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Necessary?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“I</a:t>
            </a:r>
            <a:r>
              <a:rPr lang="en-US" dirty="0" smtClean="0"/>
              <a:t>t </a:t>
            </a:r>
            <a:r>
              <a:rPr lang="en-US" dirty="0" smtClean="0"/>
              <a:t>is precisely the people's </a:t>
            </a:r>
            <a:r>
              <a:rPr lang="en-US" dirty="0" smtClean="0"/>
              <a:t>Department”- Abraham Lincoln </a:t>
            </a:r>
          </a:p>
          <a:p>
            <a:r>
              <a:rPr lang="en-US" dirty="0" smtClean="0"/>
              <a:t>Gives rural communities opportunities to grow</a:t>
            </a:r>
          </a:p>
          <a:p>
            <a:r>
              <a:rPr lang="en-US" dirty="0" smtClean="0"/>
              <a:t>Educate Americans </a:t>
            </a:r>
          </a:p>
          <a:p>
            <a:r>
              <a:rPr lang="en-US" dirty="0" smtClean="0"/>
              <a:t>Gather information on how to best use the country’s resources 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2"/>
              </a:rPr>
              <a:t>http://www.youtube.com/watch?v=pVLWI0DVdQA&amp;feature=</a:t>
            </a:r>
            <a:r>
              <a:rPr lang="en-US" dirty="0" smtClean="0">
                <a:hlinkClick r:id="rId2"/>
              </a:rPr>
              <a:t>relmfu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USDA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Brought into existence on May 15, 1862</a:t>
            </a:r>
          </a:p>
          <a:p>
            <a:r>
              <a:rPr lang="en-US" dirty="0" smtClean="0"/>
              <a:t>President Lincoln signed the law of the Agricultural Act</a:t>
            </a:r>
          </a:p>
          <a:p>
            <a:pPr lvl="1"/>
            <a:r>
              <a:rPr lang="en-US" dirty="0" smtClean="0"/>
              <a:t>This established the United State Department of Agriculture</a:t>
            </a:r>
          </a:p>
          <a:p>
            <a:r>
              <a:rPr lang="en-US" dirty="0" smtClean="0"/>
              <a:t>The Executive Branch has authority over this agency 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the USDA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Goals the USDA had when it first started: </a:t>
            </a:r>
          </a:p>
          <a:p>
            <a:pPr lvl="1"/>
            <a:r>
              <a:rPr lang="en-US" dirty="0" smtClean="0"/>
              <a:t>Collecting and publishing statistical and other useful information in regards to agriculture</a:t>
            </a:r>
          </a:p>
          <a:p>
            <a:pPr lvl="2"/>
            <a:r>
              <a:rPr lang="en-US" dirty="0" smtClean="0"/>
              <a:t>Publishes Long-term projections</a:t>
            </a:r>
          </a:p>
          <a:p>
            <a:pPr lvl="1"/>
            <a:r>
              <a:rPr lang="en-US" dirty="0" smtClean="0"/>
              <a:t>Conducting chemical analyses of soils, grains, fruits</a:t>
            </a:r>
          </a:p>
          <a:p>
            <a:pPr lvl="1"/>
            <a:r>
              <a:rPr lang="en-US" dirty="0" smtClean="0"/>
              <a:t>Testing agricultural implements </a:t>
            </a:r>
          </a:p>
          <a:p>
            <a:pPr lvl="1"/>
            <a:r>
              <a:rPr lang="en-US" dirty="0" smtClean="0"/>
              <a:t>Establish a museum and library dedicated to agriculture</a:t>
            </a:r>
          </a:p>
          <a:p>
            <a:pPr lvl="2"/>
            <a:r>
              <a:rPr lang="en-US" dirty="0" smtClean="0"/>
              <a:t>Established in Texas, South Dakota, Florida</a:t>
            </a:r>
          </a:p>
          <a:p>
            <a:pPr lvl="1"/>
            <a:r>
              <a:rPr lang="en-US" dirty="0" smtClean="0"/>
              <a:t>Answering questions farmers have about agriculture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 of the Agency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“We provide leadership on food, agriculture, natural resources, and related issues based on sound public policy, the best available science, and efficient management.”</a:t>
            </a:r>
          </a:p>
          <a:p>
            <a:r>
              <a:rPr lang="en-US" dirty="0" smtClean="0"/>
              <a:t>Want to be seen as an agency that can lead the growing agriculture and food system </a:t>
            </a:r>
          </a:p>
          <a:p>
            <a:r>
              <a:rPr lang="en-US" dirty="0" smtClean="0"/>
              <a:t>Creates Strategic Plan Framework </a:t>
            </a:r>
          </a:p>
          <a:p>
            <a:pPr lvl="2"/>
            <a:r>
              <a:rPr lang="en-US" dirty="0" smtClean="0"/>
              <a:t>Enhancing food safety</a:t>
            </a:r>
          </a:p>
          <a:p>
            <a:pPr lvl="2"/>
            <a:r>
              <a:rPr lang="en-US" dirty="0" smtClean="0"/>
              <a:t>Improving health and nutrition</a:t>
            </a:r>
          </a:p>
          <a:p>
            <a:pPr lvl="2"/>
            <a:r>
              <a:rPr lang="en-US" dirty="0" smtClean="0"/>
              <a:t>managing/protecting public and private land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 of the Agency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USDA is it’s own department</a:t>
            </a:r>
          </a:p>
          <a:p>
            <a:r>
              <a:rPr lang="en-US" dirty="0" smtClean="0"/>
              <a:t>Secretary- Tom </a:t>
            </a:r>
            <a:r>
              <a:rPr lang="en-US" dirty="0" err="1" smtClean="0"/>
              <a:t>Vilsack</a:t>
            </a:r>
            <a:endParaRPr lang="en-US" dirty="0" smtClean="0"/>
          </a:p>
          <a:p>
            <a:pPr lvl="1"/>
            <a:r>
              <a:rPr lang="en-US" dirty="0" smtClean="0"/>
              <a:t>Appointed by President Obama</a:t>
            </a:r>
          </a:p>
          <a:p>
            <a:pPr lvl="1"/>
            <a:r>
              <a:rPr lang="en-US" dirty="0" smtClean="0"/>
              <a:t>Approved by the Senate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 of the Agency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435" y="1457979"/>
            <a:ext cx="8678807" cy="5060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141" y="1586753"/>
            <a:ext cx="4163359" cy="45719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Focusing on creating healthy habits</a:t>
            </a:r>
          </a:p>
          <a:p>
            <a:pPr lvl="1"/>
            <a:r>
              <a:rPr lang="en-US" dirty="0" smtClean="0"/>
              <a:t>Released new dietary guidelines to help Americans make healthier choices and confront obesity epidemic</a:t>
            </a:r>
          </a:p>
          <a:p>
            <a:pPr lvl="1"/>
            <a:r>
              <a:rPr lang="en-US" dirty="0" smtClean="0"/>
              <a:t>Paired with the NFL to sponsor Fuel up to Play 60 </a:t>
            </a:r>
          </a:p>
          <a:p>
            <a:pPr lvl="1"/>
            <a:r>
              <a:rPr lang="en-US" dirty="0" smtClean="0"/>
              <a:t>Continues to promote Let’s Move program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8547" y="2666626"/>
            <a:ext cx="2959313" cy="21597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February 24-25 of this year, the new long-term agricultural projections will be released</a:t>
            </a:r>
          </a:p>
          <a:p>
            <a:pPr lvl="1"/>
            <a:r>
              <a:rPr lang="en-US" dirty="0" smtClean="0"/>
              <a:t>10 year projection</a:t>
            </a:r>
          </a:p>
          <a:p>
            <a:pPr lvl="1"/>
            <a:r>
              <a:rPr lang="en-US" dirty="0" smtClean="0"/>
              <a:t>Covers crop and livestock commodities, agricultural trade, farm income, and food prices through 2010</a:t>
            </a:r>
          </a:p>
          <a:p>
            <a:pPr lvl="1"/>
            <a:r>
              <a:rPr lang="en-US" dirty="0" smtClean="0"/>
              <a:t>“Not a forecast, longer term scenario”</a:t>
            </a:r>
          </a:p>
          <a:p>
            <a:pPr lvl="1"/>
            <a:r>
              <a:rPr lang="en-US" dirty="0" smtClean="0"/>
              <a:t>Last years included:</a:t>
            </a:r>
          </a:p>
          <a:p>
            <a:pPr lvl="1"/>
            <a:r>
              <a:rPr lang="en-US" dirty="0" smtClean="0"/>
              <a:t>Goal to keep price of corn, oilseeds, etc. at an all-time high</a:t>
            </a:r>
          </a:p>
          <a:p>
            <a:pPr lvl="1"/>
            <a:r>
              <a:rPr lang="en-US" dirty="0" smtClean="0"/>
              <a:t>Goal to lower production at higher prices where meat is concerned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Strategic Plant for 2010-2015</a:t>
            </a:r>
          </a:p>
          <a:p>
            <a:pPr lvl="1"/>
            <a:r>
              <a:rPr lang="en-US" dirty="0" smtClean="0"/>
              <a:t>Help rural communities in becoming more self-sustaining and economically thriving</a:t>
            </a:r>
          </a:p>
          <a:p>
            <a:pPr lvl="1"/>
            <a:r>
              <a:rPr lang="en-US" dirty="0" smtClean="0"/>
              <a:t>Protecting America’s national forests and private working lands</a:t>
            </a:r>
          </a:p>
          <a:p>
            <a:pPr lvl="1"/>
            <a:r>
              <a:rPr lang="en-US" dirty="0" smtClean="0"/>
              <a:t>Promote agriculture production exports</a:t>
            </a:r>
          </a:p>
          <a:p>
            <a:pPr lvl="1"/>
            <a:r>
              <a:rPr lang="en-US" dirty="0" smtClean="0"/>
              <a:t>Provide children in American with nutritious and well-balanced meals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Venture">
  <a:themeElements>
    <a:clrScheme name="Venture">
      <a:dk1>
        <a:sysClr val="windowText" lastClr="000000"/>
      </a:dk1>
      <a:lt1>
        <a:sysClr val="window" lastClr="FFFFFF"/>
      </a:lt1>
      <a:dk2>
        <a:srgbClr val="738450"/>
      </a:dk2>
      <a:lt2>
        <a:srgbClr val="E8E9D1"/>
      </a:lt2>
      <a:accent1>
        <a:srgbClr val="9EB060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929547"/>
      </a:hlink>
      <a:folHlink>
        <a:srgbClr val="56633C"/>
      </a:folHlink>
    </a:clrScheme>
    <a:fontScheme name="Venture">
      <a:majorFont>
        <a:latin typeface="Calisto MT"/>
        <a:ea typeface=""/>
        <a:cs typeface=""/>
        <a:font script="Jpan" typeface="ＭＳ Ｐ明朝"/>
      </a:majorFont>
      <a:minorFont>
        <a:latin typeface="Calisto MT"/>
        <a:ea typeface=""/>
        <a:cs typeface=""/>
        <a:font script="Jpan" typeface="ＭＳ Ｐ明朝"/>
      </a:minorFont>
    </a:fontScheme>
    <a:fmtScheme name="Ventur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76200" dist="25400" dir="13500000">
              <a:srgbClr val="4B4B4B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3">
            <a:duotone>
              <a:schemeClr val="phClr">
                <a:shade val="10000"/>
                <a:alpha val="30000"/>
                <a:satMod val="60000"/>
              </a:schemeClr>
              <a:schemeClr val="phClr">
                <a:tint val="20000"/>
                <a:alpha val="5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Venture.thmx</Template>
  <TotalTime>273</TotalTime>
  <Words>411</Words>
  <Application>Microsoft Macintosh PowerPoint</Application>
  <PresentationFormat>On-screen Show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Venture</vt:lpstr>
      <vt:lpstr>U.S.D.A.</vt:lpstr>
      <vt:lpstr>History of the USDA</vt:lpstr>
      <vt:lpstr>History of the USDA</vt:lpstr>
      <vt:lpstr>Mission of the Agency</vt:lpstr>
      <vt:lpstr>Mission of the Agency </vt:lpstr>
      <vt:lpstr>Mission of the Agency </vt:lpstr>
      <vt:lpstr>Recent Action</vt:lpstr>
      <vt:lpstr>Recent Action</vt:lpstr>
      <vt:lpstr>Recent Action</vt:lpstr>
      <vt:lpstr>Necessary?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USDA</dc:title>
  <dc:creator>Julie Hendricksen</dc:creator>
  <cp:lastModifiedBy>Julie Hendricksen</cp:lastModifiedBy>
  <cp:revision>3</cp:revision>
  <dcterms:created xsi:type="dcterms:W3CDTF">2011-02-09T03:12:14Z</dcterms:created>
  <dcterms:modified xsi:type="dcterms:W3CDTF">2011-02-09T04:43:51Z</dcterms:modified>
</cp:coreProperties>
</file>